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03" r:id="rId1"/>
  </p:sldMasterIdLst>
  <p:sldIdLst>
    <p:sldId id="256" r:id="rId2"/>
    <p:sldId id="257" r:id="rId3"/>
    <p:sldId id="258" r:id="rId4"/>
    <p:sldId id="271" r:id="rId5"/>
    <p:sldId id="259" r:id="rId6"/>
    <p:sldId id="260" r:id="rId7"/>
    <p:sldId id="278" r:id="rId8"/>
    <p:sldId id="261" r:id="rId9"/>
    <p:sldId id="279" r:id="rId10"/>
    <p:sldId id="276" r:id="rId11"/>
    <p:sldId id="280" r:id="rId12"/>
    <p:sldId id="281" r:id="rId13"/>
    <p:sldId id="262" r:id="rId14"/>
    <p:sldId id="282" r:id="rId15"/>
    <p:sldId id="283" r:id="rId16"/>
    <p:sldId id="284" r:id="rId17"/>
    <p:sldId id="286" r:id="rId18"/>
    <p:sldId id="288" r:id="rId19"/>
    <p:sldId id="266" r:id="rId20"/>
    <p:sldId id="287" r:id="rId21"/>
    <p:sldId id="289" r:id="rId22"/>
    <p:sldId id="290" r:id="rId23"/>
    <p:sldId id="267" r:id="rId24"/>
    <p:sldId id="269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3504" y="770467"/>
            <a:ext cx="10782300" cy="3352800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8800" spc="-12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7512" y="4206876"/>
            <a:ext cx="9228201" cy="1645920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10AE5E92-6555-4309-A974-8A85DF72769E}" type="datetimeFigureOut">
              <a:rPr lang="en-GB" smtClean="0"/>
              <a:t>21/02/2019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992CBF9C-67CB-48DF-8A81-C665A16D06A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04192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E5E92-6555-4309-A974-8A85DF72769E}" type="datetimeFigureOut">
              <a:rPr lang="en-GB" smtClean="0"/>
              <a:t>21/02/2019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CBF9C-67CB-48DF-8A81-C665A16D06A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96650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43950" y="695325"/>
            <a:ext cx="2628900" cy="48006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1525" y="714375"/>
            <a:ext cx="7734300" cy="540067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E5E92-6555-4309-A974-8A85DF72769E}" type="datetimeFigureOut">
              <a:rPr lang="en-GB" smtClean="0"/>
              <a:t>21/02/2019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CBF9C-67CB-48DF-8A81-C665A16D06A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8464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E5E92-6555-4309-A974-8A85DF72769E}" type="datetimeFigureOut">
              <a:rPr lang="en-GB" smtClean="0"/>
              <a:t>21/02/2019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CBF9C-67CB-48DF-8A81-C665A16D06A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25237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3504" y="767419"/>
            <a:ext cx="10780776" cy="3355848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8800" b="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7512" y="4204209"/>
            <a:ext cx="9226296" cy="1645920"/>
          </a:xfrm>
        </p:spPr>
        <p:txBody>
          <a:bodyPr anchor="t">
            <a:normAutofit/>
          </a:bodyPr>
          <a:lstStyle>
            <a:lvl1pPr marL="0" indent="0">
              <a:buNone/>
              <a:defRPr sz="32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E5E92-6555-4309-A974-8A85DF72769E}" type="datetimeFigureOut">
              <a:rPr lang="en-GB" smtClean="0"/>
              <a:t>21/02/2019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CBF9C-67CB-48DF-8A81-C665A16D06A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46127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6656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11330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E5E92-6555-4309-A974-8A85DF72769E}" type="datetimeFigureOut">
              <a:rPr lang="en-GB" smtClean="0"/>
              <a:t>21/02/2019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CBF9C-67CB-48DF-8A81-C665A16D06A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91260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40467"/>
            <a:ext cx="4663440" cy="723400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6656" y="2753084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07608" y="2038435"/>
            <a:ext cx="4663440" cy="722376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07608" y="2750990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E5E92-6555-4309-A974-8A85DF72769E}" type="datetimeFigureOut">
              <a:rPr lang="en-GB" smtClean="0"/>
              <a:t>21/02/2019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CBF9C-67CB-48DF-8A81-C665A16D06A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03331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E5E92-6555-4309-A974-8A85DF72769E}" type="datetimeFigureOut">
              <a:rPr lang="en-GB" smtClean="0"/>
              <a:t>21/02/2019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CBF9C-67CB-48DF-8A81-C665A16D06A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69560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E5E92-6555-4309-A974-8A85DF72769E}" type="datetimeFigureOut">
              <a:rPr lang="en-GB" smtClean="0"/>
              <a:t>21/02/2019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CBF9C-67CB-48DF-8A81-C665A16D06A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95597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620000" y="0"/>
            <a:ext cx="457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261404" y="542282"/>
            <a:ext cx="3383280" cy="1920240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40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762000"/>
            <a:ext cx="6096000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75982" y="2511813"/>
            <a:ext cx="3398520" cy="312698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E5E92-6555-4309-A974-8A85DF72769E}" type="datetimeFigureOut">
              <a:rPr lang="en-GB" smtClean="0"/>
              <a:t>21/02/2019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0000"/>
                  </a:srgbClr>
                </a:solidFill>
              </a:defRPr>
            </a:lvl1pPr>
          </a:lstStyle>
          <a:p>
            <a:fld id="{992CBF9C-67CB-48DF-8A81-C665A16D06A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46554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224" y="5418667"/>
            <a:ext cx="10780776" cy="613283"/>
          </a:xfrm>
        </p:spPr>
        <p:txBody>
          <a:bodyPr anchor="b">
            <a:normAutofit/>
          </a:bodyPr>
          <a:lstStyle>
            <a:lvl1pPr>
              <a:defRPr sz="32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2192000" cy="5330952"/>
          </a:xfrm>
          <a:solidFill>
            <a:schemeClr val="accent1">
              <a:lumMod val="40000"/>
              <a:lumOff val="60000"/>
            </a:schemeClr>
          </a:solidFill>
        </p:spPr>
        <p:txBody>
          <a:bodyPr anchor="t"/>
          <a:lstStyle>
            <a:lvl1pPr marL="0" indent="0" algn="ctr">
              <a:spcBef>
                <a:spcPts val="800"/>
              </a:spcBef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656" y="5909735"/>
            <a:ext cx="9229344" cy="5334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10AE5E92-6555-4309-A974-8A85DF72769E}" type="datetimeFigureOut">
              <a:rPr lang="en-GB" smtClean="0"/>
              <a:t>21/02/2019</a:t>
            </a:fld>
            <a:endParaRPr lang="en-GB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GB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992CBF9C-67CB-48DF-8A81-C665A16D06A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49019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11680"/>
            <a:ext cx="10753725" cy="3766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10AE5E92-6555-4309-A974-8A85DF72769E}" type="datetimeFigureOut">
              <a:rPr lang="en-GB" smtClean="0"/>
              <a:t>21/02/2019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 cap="all"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300" b="0">
                <a:ln>
                  <a:noFill/>
                </a:ln>
                <a:solidFill>
                  <a:schemeClr val="accent1">
                    <a:alpha val="25000"/>
                  </a:schemeClr>
                </a:solidFill>
                <a:latin typeface="+mj-lt"/>
              </a:defRPr>
            </a:lvl1pPr>
          </a:lstStyle>
          <a:p>
            <a:fld id="{992CBF9C-67CB-48DF-8A81-C665A16D06A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77670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4" r:id="rId1"/>
    <p:sldLayoutId id="2147483905" r:id="rId2"/>
    <p:sldLayoutId id="2147483906" r:id="rId3"/>
    <p:sldLayoutId id="2147483907" r:id="rId4"/>
    <p:sldLayoutId id="2147483908" r:id="rId5"/>
    <p:sldLayoutId id="2147483909" r:id="rId6"/>
    <p:sldLayoutId id="2147483910" r:id="rId7"/>
    <p:sldLayoutId id="2147483911" r:id="rId8"/>
    <p:sldLayoutId id="2147483912" r:id="rId9"/>
    <p:sldLayoutId id="2147483913" r:id="rId10"/>
    <p:sldLayoutId id="2147483914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5400" kern="1200" spc="-12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85000"/>
        </a:lnSpc>
        <a:spcBef>
          <a:spcPts val="13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347472" indent="-3429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548640" indent="-54864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0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822960" indent="-82296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097280" indent="-109728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2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4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6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18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1E24A02E-5FD2-428E-A1E4-FDF96B0B6C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808B93E-0C39-407B-943D-71F2BAFB4C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0F2F87-290B-44E9-AB47-850FD89663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3503" y="770466"/>
            <a:ext cx="9292209" cy="4123267"/>
          </a:xfrm>
        </p:spPr>
        <p:txBody>
          <a:bodyPr>
            <a:normAutofit/>
          </a:bodyPr>
          <a:lstStyle/>
          <a:p>
            <a:r>
              <a:rPr lang="hr-HR" sz="9600">
                <a:solidFill>
                  <a:schemeClr val="accent1">
                    <a:lumMod val="75000"/>
                  </a:schemeClr>
                </a:solidFill>
              </a:rPr>
              <a:t>E-library</a:t>
            </a:r>
            <a:endParaRPr lang="en-GB" sz="960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C7E1896-2992-48D4-85AC-95AB8AB147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215466"/>
            <a:ext cx="12192000" cy="164253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671AD5-BC86-4D57-A56D-582996FF82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7512" y="5537199"/>
            <a:ext cx="9228201" cy="800545"/>
          </a:xfrm>
        </p:spPr>
        <p:txBody>
          <a:bodyPr>
            <a:normAutofit/>
          </a:bodyPr>
          <a:lstStyle/>
          <a:p>
            <a:r>
              <a:rPr lang="hr-HR" sz="3600">
                <a:solidFill>
                  <a:srgbClr val="FFFFFF"/>
                </a:solidFill>
              </a:rPr>
              <a:t>Lucia Bolanča</a:t>
            </a:r>
            <a:endParaRPr lang="en-GB" sz="36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05301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7BCAE7-86FE-4FB9-A39A-E07F0B25B4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r-HR" sz="4800" dirty="0"/>
              <a:t>Konačni izgled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E63797A-6F6A-4FEF-B760-2B9F696A38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3523" y="1752671"/>
            <a:ext cx="9364954" cy="4605796"/>
          </a:xfrm>
        </p:spPr>
      </p:pic>
    </p:spTree>
    <p:extLst>
      <p:ext uri="{BB962C8B-B14F-4D97-AF65-F5344CB8AC3E}">
        <p14:creationId xmlns:p14="http://schemas.microsoft.com/office/powerpoint/2010/main" val="30988795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7BCAE7-86FE-4FB9-A39A-E07F0B25B4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r-HR" sz="4800" dirty="0"/>
              <a:t>Konačni izgled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D962D21-3558-4EA9-BE9A-A49261DBA9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A11FAD-A8BD-49AF-8005-8745D9CF4B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3523" y="1737771"/>
            <a:ext cx="9385015" cy="4620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6990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D976C13-68E6-4E25-B13E-FC3A2D3F66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0EBAE0B-DD72-4094-8934-3B46A91428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72457F-158F-4ABE-AEAF-B923C0A0C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850" y="770467"/>
            <a:ext cx="10782300" cy="329415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80000"/>
              </a:lnSpc>
            </a:pPr>
            <a:r>
              <a:rPr lang="hr-HR" sz="6600" dirty="0">
                <a:solidFill>
                  <a:srgbClr val="FFFFFF"/>
                </a:solidFill>
              </a:rPr>
              <a:t>Heuristike</a:t>
            </a:r>
            <a:endParaRPr lang="en-US" sz="66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39858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92253-BD17-4D6C-912D-6F33FCEA7B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74940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hr-HR" sz="3200" dirty="0"/>
              <a:t>1. Match between system and the real world</a:t>
            </a:r>
            <a:endParaRPr lang="en-GB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1CA5EA-F4E7-406E-A838-36C870A399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2745" y="1237786"/>
            <a:ext cx="9821732" cy="4023360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hr-HR" sz="36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hr-HR" dirty="0"/>
              <a:t>Korištenje engleskog jezika kroz cijelu aplikaciju</a:t>
            </a:r>
            <a:endParaRPr lang="en-GB" sz="36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7B3BF2-7039-4301-A0EA-08B35CC6E3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964" y="2146264"/>
            <a:ext cx="9125339" cy="12538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D363330-73FC-400A-A4BC-E20612557C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9320" y="2412140"/>
            <a:ext cx="4801380" cy="2655170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B32313E7-E1CF-4ABA-81E0-C6BF565C42FB}"/>
              </a:ext>
            </a:extLst>
          </p:cNvPr>
          <p:cNvSpPr txBox="1">
            <a:spLocks/>
          </p:cNvSpPr>
          <p:nvPr/>
        </p:nvSpPr>
        <p:spPr>
          <a:xfrm>
            <a:off x="657223" y="3290088"/>
            <a:ext cx="10772775" cy="1658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12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hr-HR" sz="3200" dirty="0"/>
              <a:t>2. Consistency and standars</a:t>
            </a:r>
            <a:endParaRPr lang="en-GB" sz="32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AE3F296-9D98-419D-BD6A-27453E49D2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362" y="5282864"/>
            <a:ext cx="1024931" cy="45519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F911796-1C1D-496E-8BE2-CB8B183C60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363" y="4642293"/>
            <a:ext cx="1024930" cy="45312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D75C682-F2A2-4BE5-AB2B-F6308A2737A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3873" y="4642293"/>
            <a:ext cx="962159" cy="45312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D2C1BFE-32F7-49A1-94A4-9AD383A62AB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3873" y="5271265"/>
            <a:ext cx="3305636" cy="466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3339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92253-BD17-4D6C-912D-6F33FCEA7B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74940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hr-HR" sz="3200" dirty="0"/>
              <a:t>3. Visiblility of system status</a:t>
            </a:r>
            <a:endParaRPr lang="en-GB" sz="3200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B32313E7-E1CF-4ABA-81E0-C6BF565C42FB}"/>
              </a:ext>
            </a:extLst>
          </p:cNvPr>
          <p:cNvSpPr txBox="1">
            <a:spLocks/>
          </p:cNvSpPr>
          <p:nvPr/>
        </p:nvSpPr>
        <p:spPr>
          <a:xfrm>
            <a:off x="657223" y="2896399"/>
            <a:ext cx="10772775" cy="1658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12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hr-HR" sz="3200" dirty="0"/>
              <a:t>4. User control and freedom</a:t>
            </a:r>
            <a:endParaRPr lang="en-GB" sz="3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9FAF59-FAE8-44C2-84A8-45C344B9AA8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97" r="3783" b="2525"/>
          <a:stretch/>
        </p:blipFill>
        <p:spPr>
          <a:xfrm>
            <a:off x="762001" y="1238263"/>
            <a:ext cx="9151433" cy="2051825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3107B74-4E6B-4650-A238-9397C10A5A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343"/>
          <a:stretch/>
        </p:blipFill>
        <p:spPr>
          <a:xfrm>
            <a:off x="5186716" y="3046553"/>
            <a:ext cx="4267677" cy="3553321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A2AB6D7-73B3-4E98-8DD0-583981BFF2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3434" y="1748969"/>
            <a:ext cx="2132108" cy="2956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9427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92253-BD17-4D6C-912D-6F33FCEA7B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749404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hr-HR" sz="3200" dirty="0"/>
              <a:t>5. Error prevention &amp; </a:t>
            </a:r>
            <a:br>
              <a:rPr lang="hr-HR" sz="3200" dirty="0"/>
            </a:br>
            <a:r>
              <a:rPr lang="hr-HR" sz="3200" dirty="0"/>
              <a:t>6. Help users recognize, diagnose and recover from errors</a:t>
            </a:r>
            <a:endParaRPr lang="en-GB" sz="3200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B32313E7-E1CF-4ABA-81E0-C6BF565C42FB}"/>
              </a:ext>
            </a:extLst>
          </p:cNvPr>
          <p:cNvSpPr txBox="1">
            <a:spLocks/>
          </p:cNvSpPr>
          <p:nvPr/>
        </p:nvSpPr>
        <p:spPr>
          <a:xfrm>
            <a:off x="657223" y="2896399"/>
            <a:ext cx="10772775" cy="1658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12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endParaRPr lang="en-GB" sz="3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D0A86F9-7D8A-408C-A457-B1E32D2042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107"/>
          <a:stretch/>
        </p:blipFill>
        <p:spPr>
          <a:xfrm>
            <a:off x="1401863" y="3717696"/>
            <a:ext cx="2401406" cy="2253537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550F489-A005-4BD0-9C95-97559CFFF1C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107"/>
          <a:stretch/>
        </p:blipFill>
        <p:spPr>
          <a:xfrm>
            <a:off x="1401863" y="1479763"/>
            <a:ext cx="2401406" cy="2094121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69728F9-F3A3-427E-8AE7-022EC5625560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24" r="6470"/>
          <a:stretch/>
        </p:blipFill>
        <p:spPr bwMode="auto">
          <a:xfrm>
            <a:off x="5073804" y="1479763"/>
            <a:ext cx="2998769" cy="389847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C80AFA9-2FDF-4110-B065-44006D87BBBD}"/>
              </a:ext>
            </a:extLst>
          </p:cNvPr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86"/>
          <a:stretch/>
        </p:blipFill>
        <p:spPr bwMode="auto">
          <a:xfrm>
            <a:off x="8219850" y="1479763"/>
            <a:ext cx="3223610" cy="381369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4958036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92253-BD17-4D6C-912D-6F33FCEA7B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749404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hr-HR" sz="3200" dirty="0"/>
              <a:t>7. Recognition rather than recall &amp; </a:t>
            </a:r>
            <a:br>
              <a:rPr lang="hr-HR" sz="3200" dirty="0"/>
            </a:br>
            <a:r>
              <a:rPr lang="hr-HR" sz="3200" dirty="0"/>
              <a:t>8. Flexibility and efficiency of use</a:t>
            </a:r>
            <a:endParaRPr lang="en-GB" sz="3200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B32313E7-E1CF-4ABA-81E0-C6BF565C42FB}"/>
              </a:ext>
            </a:extLst>
          </p:cNvPr>
          <p:cNvSpPr txBox="1">
            <a:spLocks/>
          </p:cNvSpPr>
          <p:nvPr/>
        </p:nvSpPr>
        <p:spPr>
          <a:xfrm>
            <a:off x="657223" y="2896399"/>
            <a:ext cx="10772775" cy="1658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12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endParaRPr lang="en-GB" sz="32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898E218-A8F2-4EAA-8F40-6F3E361034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212" y="1248937"/>
            <a:ext cx="9577836" cy="365554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F81514-5C3B-4A1C-8172-DF252DC7E3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3377" y="5148250"/>
            <a:ext cx="2324424" cy="743054"/>
          </a:xfrm>
          <a:prstGeom prst="rect">
            <a:avLst/>
          </a:prstGeom>
          <a:ln w="19050">
            <a:solidFill>
              <a:schemeClr val="bg1">
                <a:lumMod val="9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7182498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92253-BD17-4D6C-912D-6F33FCEA7B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74940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hr-HR" sz="3200" dirty="0"/>
              <a:t>9. Aesthetic and minimalistic design</a:t>
            </a:r>
            <a:endParaRPr lang="en-GB" sz="3200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B32313E7-E1CF-4ABA-81E0-C6BF565C42FB}"/>
              </a:ext>
            </a:extLst>
          </p:cNvPr>
          <p:cNvSpPr txBox="1">
            <a:spLocks/>
          </p:cNvSpPr>
          <p:nvPr/>
        </p:nvSpPr>
        <p:spPr>
          <a:xfrm>
            <a:off x="657223" y="3950865"/>
            <a:ext cx="10772775" cy="1658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12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hr-HR" sz="3200" dirty="0"/>
              <a:t>10. Help and documentation</a:t>
            </a:r>
            <a:endParaRPr lang="en-GB" sz="3200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3164DB5-F5C9-4F0E-B5EB-054640208A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3"/>
          <a:stretch/>
        </p:blipFill>
        <p:spPr>
          <a:xfrm>
            <a:off x="992459" y="1248937"/>
            <a:ext cx="3971932" cy="3131563"/>
          </a:xfrm>
          <a:ln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0D15BE1-E93E-4D03-94BA-89F1ABC615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4123" y="499533"/>
            <a:ext cx="5363095" cy="296579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76F78C5-706B-472C-B675-F85E085E289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3" t="25987" r="14919" b="3031"/>
          <a:stretch/>
        </p:blipFill>
        <p:spPr>
          <a:xfrm>
            <a:off x="6394123" y="3601844"/>
            <a:ext cx="3689109" cy="2676292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5582040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D976C13-68E6-4E25-B13E-FC3A2D3F66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0EBAE0B-DD72-4094-8934-3B46A91428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72457F-158F-4ABE-AEAF-B923C0A0C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850" y="770467"/>
            <a:ext cx="10782300" cy="329415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80000"/>
              </a:lnSpc>
            </a:pPr>
            <a:r>
              <a:rPr lang="hr-HR" sz="6600" dirty="0">
                <a:solidFill>
                  <a:srgbClr val="FFFFFF"/>
                </a:solidFill>
              </a:rPr>
              <a:t>C.R.A.P. principi</a:t>
            </a:r>
            <a:endParaRPr lang="en-US" sz="66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73694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C6CE4-508F-4BC7-BE48-174D798E8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r-HR" sz="4800" dirty="0"/>
              <a:t>Contrast</a:t>
            </a:r>
            <a:endParaRPr lang="en-GB" sz="4800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496BFDE-7CD5-4246-8C71-6E571D7DDC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1" y="2157731"/>
            <a:ext cx="5603343" cy="3767137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E989472-2B03-4894-92B4-B1910A3EA559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094"/>
          <a:stretch/>
        </p:blipFill>
        <p:spPr bwMode="auto">
          <a:xfrm>
            <a:off x="7820525" y="2846316"/>
            <a:ext cx="3609474" cy="2477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2BE7B3C-EF92-4472-AD78-A67024C35B6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21" t="-2430" b="76395"/>
          <a:stretch/>
        </p:blipFill>
        <p:spPr>
          <a:xfrm>
            <a:off x="4531894" y="1939663"/>
            <a:ext cx="6898105" cy="436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4310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47401B-5E79-4D95-8F97-57A56516A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r-HR" sz="4800" dirty="0"/>
              <a:t>Sadržaj</a:t>
            </a:r>
            <a:endParaRPr lang="en-GB" sz="4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893AC7-D398-485B-A4CA-109D264A97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/>
              <a:t>1. Uvod</a:t>
            </a:r>
          </a:p>
          <a:p>
            <a:r>
              <a:rPr lang="hr-HR" dirty="0"/>
              <a:t>2. Zahtjevi</a:t>
            </a:r>
          </a:p>
          <a:p>
            <a:r>
              <a:rPr lang="hr-HR" dirty="0"/>
              <a:t>3. Prototipovi</a:t>
            </a:r>
          </a:p>
          <a:p>
            <a:r>
              <a:rPr lang="hr-HR" dirty="0"/>
              <a:t>4. Heuristike</a:t>
            </a:r>
          </a:p>
          <a:p>
            <a:r>
              <a:rPr lang="hr-HR" dirty="0"/>
              <a:t>5. C.R.A.P. principi</a:t>
            </a:r>
          </a:p>
          <a:p>
            <a:r>
              <a:rPr lang="hr-HR" dirty="0"/>
              <a:t>6. Low-level teorije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753894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C6CE4-508F-4BC7-BE48-174D798E8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r-HR" sz="4800" dirty="0"/>
              <a:t>Repetition</a:t>
            </a:r>
            <a:endParaRPr lang="en-GB" sz="4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2B0573-290C-474A-B1EE-DDADCBB95D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74A40E8-D449-4AF8-AA3B-59346A3E38EF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9808" y="3826393"/>
            <a:ext cx="5842192" cy="2378234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C180358-044A-44E9-872F-4688020A5BCA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23" y="3429000"/>
            <a:ext cx="5566751" cy="299901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474D90F-29C8-4C3E-A42F-6BF6C3DDCC3C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6642" y="272064"/>
            <a:ext cx="7159918" cy="33268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421534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C6CE4-508F-4BC7-BE48-174D798E8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r-HR" sz="4800" dirty="0"/>
              <a:t>Alignment</a:t>
            </a:r>
            <a:endParaRPr lang="en-GB" sz="48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33612DA-5AA3-4139-845F-159A366C0E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7671" y="3193890"/>
            <a:ext cx="6283116" cy="3012760"/>
          </a:xfr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362CB16-C2E8-4E0E-8853-C1472F49B9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7671" y="651350"/>
            <a:ext cx="4177470" cy="236942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713330D-DBC6-4085-B0E3-0B657AD830C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98" r="3295"/>
          <a:stretch/>
        </p:blipFill>
        <p:spPr>
          <a:xfrm>
            <a:off x="380844" y="1939617"/>
            <a:ext cx="5847746" cy="3118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5575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C6CE4-508F-4BC7-BE48-174D798E8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r-HR" sz="4800" dirty="0"/>
              <a:t>Proximity</a:t>
            </a:r>
            <a:endParaRPr lang="en-GB" sz="4800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26D1B76-BEF5-46D1-A28B-442D80D1B6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21004"/>
          <a:stretch/>
        </p:blipFill>
        <p:spPr>
          <a:xfrm>
            <a:off x="657225" y="1785985"/>
            <a:ext cx="5902966" cy="42620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19AC75E-E648-4ABD-AB7E-CFA90D6D9CC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141"/>
          <a:stretch/>
        </p:blipFill>
        <p:spPr>
          <a:xfrm>
            <a:off x="7182504" y="1725574"/>
            <a:ext cx="4570471" cy="4055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6801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314EB5-00A5-42DE-9268-32C4355EB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r-HR" sz="4800" dirty="0"/>
              <a:t>Low-level teorije</a:t>
            </a:r>
            <a:endParaRPr lang="en-GB" sz="4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09251E-C211-446C-82CF-F6DB43D3B6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hr-HR" dirty="0"/>
              <a:t> Fittsov i Hicksov zakon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3A2254-6156-42AD-8532-20C7E9A4CA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5639" y="1080135"/>
            <a:ext cx="5901439" cy="42614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99406EE-F028-4687-8EF3-F54BB36B257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4561"/>
          <a:stretch/>
        </p:blipFill>
        <p:spPr>
          <a:xfrm>
            <a:off x="255531" y="2729035"/>
            <a:ext cx="5379292" cy="3069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5531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50EBAE0B-DD72-4094-8934-3B46A91428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671AD5-BC86-4D57-A56D-582996FF82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81900" y="4064626"/>
            <a:ext cx="9228201" cy="1788170"/>
          </a:xfrm>
        </p:spPr>
        <p:txBody>
          <a:bodyPr>
            <a:normAutofit/>
          </a:bodyPr>
          <a:lstStyle/>
          <a:p>
            <a:pPr algn="ctr"/>
            <a:endParaRPr lang="en-GB" sz="2800" dirty="0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0F2F87-290B-44E9-AB47-850FD89663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4850" y="770467"/>
            <a:ext cx="10782300" cy="3294159"/>
          </a:xfrm>
        </p:spPr>
        <p:txBody>
          <a:bodyPr>
            <a:normAutofit/>
          </a:bodyPr>
          <a:lstStyle/>
          <a:p>
            <a:pPr algn="ctr"/>
            <a:r>
              <a:rPr lang="hr-HR" sz="6600" dirty="0"/>
              <a:t>Hvala na pažnji!</a:t>
            </a:r>
            <a:endParaRPr lang="en-GB" sz="6600" dirty="0"/>
          </a:p>
        </p:txBody>
      </p:sp>
    </p:spTree>
    <p:extLst>
      <p:ext uri="{BB962C8B-B14F-4D97-AF65-F5344CB8AC3E}">
        <p14:creationId xmlns:p14="http://schemas.microsoft.com/office/powerpoint/2010/main" val="33113963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8FA4A-E7D2-4E3B-A7A8-79ACEDD1B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r-HR" sz="4800" dirty="0"/>
              <a:t>Uvod</a:t>
            </a:r>
            <a:endParaRPr lang="en-GB" sz="4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30EA0D-F4D2-4333-A098-2FC45B7ACD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chemeClr val="accent1">
                  <a:lumMod val="75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hr-HR" dirty="0"/>
              <a:t> Motivacija</a:t>
            </a:r>
          </a:p>
          <a:p>
            <a:pPr>
              <a:buClr>
                <a:schemeClr val="accent1">
                  <a:lumMod val="75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hr-HR" dirty="0"/>
              <a:t> Ideja</a:t>
            </a:r>
          </a:p>
          <a:p>
            <a:pPr>
              <a:buClr>
                <a:schemeClr val="accent1">
                  <a:lumMod val="75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hr-HR" dirty="0"/>
              <a:t> Korisnici</a:t>
            </a:r>
          </a:p>
          <a:p>
            <a:pPr>
              <a:buClr>
                <a:schemeClr val="accent1">
                  <a:lumMod val="75000"/>
                </a:schemeClr>
              </a:buClr>
              <a:buSzPct val="100000"/>
              <a:buFont typeface="Arial" panose="020B0604020202020204" pitchFamily="34" charset="0"/>
              <a:buChar char="•"/>
            </a:pP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2E62474-6A32-4528-A7A4-56742E4928E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19" r="23441"/>
          <a:stretch/>
        </p:blipFill>
        <p:spPr>
          <a:xfrm>
            <a:off x="4655891" y="0"/>
            <a:ext cx="7536110" cy="6867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6573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8FA4A-E7D2-4E3B-A7A8-79ACEDD1B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r-HR" sz="4800" dirty="0"/>
              <a:t>Uvod</a:t>
            </a:r>
            <a:endParaRPr lang="en-GB" sz="4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30EA0D-F4D2-4333-A098-2FC45B7ACD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chemeClr val="accent1">
                  <a:lumMod val="75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hr-HR" dirty="0"/>
              <a:t> Motivacija</a:t>
            </a:r>
          </a:p>
          <a:p>
            <a:pPr>
              <a:buClr>
                <a:schemeClr val="accent1">
                  <a:lumMod val="75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hr-HR" dirty="0"/>
              <a:t> Ideja</a:t>
            </a:r>
          </a:p>
          <a:p>
            <a:pPr>
              <a:buClr>
                <a:schemeClr val="accent1">
                  <a:lumMod val="75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hr-HR" dirty="0"/>
              <a:t> Korisnici</a:t>
            </a:r>
          </a:p>
          <a:p>
            <a:pPr>
              <a:buClr>
                <a:schemeClr val="accent1">
                  <a:lumMod val="75000"/>
                </a:schemeClr>
              </a:buClr>
              <a:buSzPct val="100000"/>
              <a:buFont typeface="Arial" panose="020B0604020202020204" pitchFamily="34" charset="0"/>
              <a:buChar char="•"/>
            </a:pPr>
            <a:endParaRPr lang="en-GB" dirty="0"/>
          </a:p>
        </p:txBody>
      </p:sp>
      <p:pic>
        <p:nvPicPr>
          <p:cNvPr id="5" name="Content Placeholder 8">
            <a:extLst>
              <a:ext uri="{FF2B5EF4-FFF2-40B4-BE49-F238E27FC236}">
                <a16:creationId xmlns:a16="http://schemas.microsoft.com/office/drawing/2014/main" id="{31088C95-27C7-4ED3-BC52-F3DDFCF639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5295" y="0"/>
            <a:ext cx="8356705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653E4B2-86C9-4514-AF23-596D5547AC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31679"/>
            <a:ext cx="7375177" cy="1926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1601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48FB39-0A43-4BEE-BF6E-4FC9CCADF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r-HR" sz="4800" dirty="0"/>
              <a:t>Zahtjevi</a:t>
            </a:r>
            <a:endParaRPr lang="en-GB" sz="4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8DF376-236D-400B-BA34-BD67090044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hr-HR" dirty="0"/>
              <a:t> Web preglednik</a:t>
            </a:r>
          </a:p>
          <a:p>
            <a:pPr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hr-HR" dirty="0"/>
              <a:t> Računala, laptopi, tableti, mobiteli</a:t>
            </a:r>
          </a:p>
          <a:p>
            <a:pPr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hr-HR" dirty="0"/>
              <a:t> Pretraživanje proizvoda</a:t>
            </a:r>
          </a:p>
          <a:p>
            <a:pPr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hr-HR" dirty="0"/>
              <a:t> Broj proizvoda barem 20</a:t>
            </a:r>
          </a:p>
          <a:p>
            <a:pPr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hr-HR" dirty="0"/>
              <a:t> Blog sa proizvodima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300134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155BB6-1A38-47BA-96A1-5C2CB6E88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r-HR" sz="4800" dirty="0"/>
              <a:t>Prototipovi – low fidelity</a:t>
            </a:r>
            <a:endParaRPr lang="en-GB" sz="4800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6CADDA9-A6A7-4858-A152-28E4FDDC0E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0542" y="1768264"/>
            <a:ext cx="7570915" cy="4837304"/>
          </a:xfrm>
        </p:spPr>
      </p:pic>
    </p:spTree>
    <p:extLst>
      <p:ext uri="{BB962C8B-B14F-4D97-AF65-F5344CB8AC3E}">
        <p14:creationId xmlns:p14="http://schemas.microsoft.com/office/powerpoint/2010/main" val="1663140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155BB6-1A38-47BA-96A1-5C2CB6E88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r-HR" sz="4800" dirty="0"/>
              <a:t>Prototipovi – low fidelity</a:t>
            </a:r>
            <a:endParaRPr lang="en-GB" sz="480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4D8D3F2-1C49-435E-933A-8C18CF8320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12789C-679F-4B1D-8FF2-22825AD3F0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0542" y="1768264"/>
            <a:ext cx="7570916" cy="4837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6458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F8171-C063-42CB-9816-FBF69425A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r-HR" sz="4800" dirty="0"/>
              <a:t>Prototipovi – high fidelity</a:t>
            </a:r>
            <a:endParaRPr lang="en-GB" sz="4800" dirty="0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21CFAC75-C988-42FB-8FB0-9CF80942F1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6295" y="322745"/>
            <a:ext cx="9898481" cy="6212509"/>
          </a:xfrm>
        </p:spPr>
      </p:pic>
    </p:spTree>
    <p:extLst>
      <p:ext uri="{BB962C8B-B14F-4D97-AF65-F5344CB8AC3E}">
        <p14:creationId xmlns:p14="http://schemas.microsoft.com/office/powerpoint/2010/main" val="41766837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F8171-C063-42CB-9816-FBF69425A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r-HR" sz="4800" dirty="0"/>
              <a:t>Prototipovi – high fidelity</a:t>
            </a:r>
            <a:endParaRPr lang="en-GB" sz="480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14641FF-C553-4E88-A549-A787072B3E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1F94EF-3F4E-4D27-B085-AB8687BF52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6296" y="322744"/>
            <a:ext cx="9898484" cy="6212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293379"/>
      </p:ext>
    </p:extLst>
  </p:cSld>
  <p:clrMapOvr>
    <a:masterClrMapping/>
  </p:clrMapOvr>
</p:sld>
</file>

<file path=ppt/theme/theme1.xml><?xml version="1.0" encoding="utf-8"?>
<a:theme xmlns:a="http://schemas.openxmlformats.org/drawingml/2006/main" name="Metropolitan">
  <a:themeElements>
    <a:clrScheme name="Metropolitan">
      <a:dk1>
        <a:sysClr val="windowText" lastClr="000000"/>
      </a:dk1>
      <a:lt1>
        <a:sysClr val="window" lastClr="FFFFFF"/>
      </a:lt1>
      <a:dk2>
        <a:srgbClr val="162F33"/>
      </a:dk2>
      <a:lt2>
        <a:srgbClr val="EAF0E0"/>
      </a:lt2>
      <a:accent1>
        <a:srgbClr val="50B4C8"/>
      </a:accent1>
      <a:accent2>
        <a:srgbClr val="A8B97F"/>
      </a:accent2>
      <a:accent3>
        <a:srgbClr val="9B9256"/>
      </a:accent3>
      <a:accent4>
        <a:srgbClr val="657689"/>
      </a:accent4>
      <a:accent5>
        <a:srgbClr val="7A855D"/>
      </a:accent5>
      <a:accent6>
        <a:srgbClr val="84AC9D"/>
      </a:accent6>
      <a:hlink>
        <a:srgbClr val="2370CD"/>
      </a:hlink>
      <a:folHlink>
        <a:srgbClr val="877589"/>
      </a:folHlink>
    </a:clrScheme>
    <a:fontScheme name="Metropolita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Metropolitan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00000"/>
                <a:lumMod val="110000"/>
              </a:schemeClr>
            </a:gs>
            <a:gs pos="50000">
              <a:schemeClr val="phClr">
                <a:tint val="75000"/>
                <a:satMod val="101000"/>
                <a:lumMod val="105000"/>
              </a:schemeClr>
            </a:gs>
            <a:gs pos="100000">
              <a:schemeClr val="phClr">
                <a:tint val="82000"/>
                <a:satMod val="104000"/>
                <a:lumMod val="105000"/>
              </a:schemeClr>
            </a:gs>
          </a:gsLst>
          <a:lin ang="27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0000"/>
                <a:lumMod val="100000"/>
              </a:schemeClr>
            </a:gs>
            <a:gs pos="100000">
              <a:schemeClr val="phClr">
                <a:shade val="80000"/>
                <a:satMod val="100000"/>
                <a:lumMod val="99000"/>
              </a:schemeClr>
            </a:gs>
          </a:gsLst>
          <a:lin ang="27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tropolitan" id="{4C5440D6-04D2-4954-96CF-F251137069B2}" vid="{79CFCA13-9412-4290-BB4B-85112F88857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</TotalTime>
  <Words>170</Words>
  <Application>Microsoft Office PowerPoint</Application>
  <PresentationFormat>Widescreen</PresentationFormat>
  <Paragraphs>47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7" baseType="lpstr">
      <vt:lpstr>Arial</vt:lpstr>
      <vt:lpstr>Calibri Light</vt:lpstr>
      <vt:lpstr>Metropolitan</vt:lpstr>
      <vt:lpstr>E-library</vt:lpstr>
      <vt:lpstr>Sadržaj</vt:lpstr>
      <vt:lpstr>Uvod</vt:lpstr>
      <vt:lpstr>Uvod</vt:lpstr>
      <vt:lpstr>Zahtjevi</vt:lpstr>
      <vt:lpstr>Prototipovi – low fidelity</vt:lpstr>
      <vt:lpstr>Prototipovi – low fidelity</vt:lpstr>
      <vt:lpstr>Prototipovi – high fidelity</vt:lpstr>
      <vt:lpstr>Prototipovi – high fidelity</vt:lpstr>
      <vt:lpstr>Konačni izgled</vt:lpstr>
      <vt:lpstr>Konačni izgled</vt:lpstr>
      <vt:lpstr>Heuristike</vt:lpstr>
      <vt:lpstr>1. Match between system and the real world</vt:lpstr>
      <vt:lpstr>3. Visiblility of system status</vt:lpstr>
      <vt:lpstr>5. Error prevention &amp;  6. Help users recognize, diagnose and recover from errors</vt:lpstr>
      <vt:lpstr>7. Recognition rather than recall &amp;  8. Flexibility and efficiency of use</vt:lpstr>
      <vt:lpstr>9. Aesthetic and minimalistic design</vt:lpstr>
      <vt:lpstr>C.R.A.P. principi</vt:lpstr>
      <vt:lpstr>Contrast</vt:lpstr>
      <vt:lpstr>Repetition</vt:lpstr>
      <vt:lpstr>Alignment</vt:lpstr>
      <vt:lpstr>Proximity</vt:lpstr>
      <vt:lpstr>Low-level teorije</vt:lpstr>
      <vt:lpstr>Hvala na pažnji!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E-library</dc:title>
  <dc:creator>Lucia Bolanca</dc:creator>
  <cp:lastModifiedBy>Lucia Bolanca</cp:lastModifiedBy>
  <cp:revision>9</cp:revision>
  <dcterms:created xsi:type="dcterms:W3CDTF">2019-02-21T03:51:49Z</dcterms:created>
  <dcterms:modified xsi:type="dcterms:W3CDTF">2019-02-21T04:57:26Z</dcterms:modified>
</cp:coreProperties>
</file>